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6" r:id="rId5"/>
    <p:sldId id="259" r:id="rId6"/>
    <p:sldId id="260" r:id="rId7"/>
    <p:sldId id="268" r:id="rId8"/>
    <p:sldId id="269" r:id="rId9"/>
    <p:sldId id="261" r:id="rId10"/>
    <p:sldId id="270" r:id="rId11"/>
    <p:sldId id="262" r:id="rId12"/>
    <p:sldId id="264"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1512"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F65CB178-0D02-499F-9124-46DDDD02A47C}" type="datetimeFigureOut">
              <a:rPr lang="en-US" smtClean="0"/>
              <a:t>2/28/2019</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556892BC-77CC-410B-844E-3B95B00B286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65CB178-0D02-499F-9124-46DDDD02A47C}" type="datetimeFigureOut">
              <a:rPr lang="en-US" smtClean="0"/>
              <a:t>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6892BC-77CC-410B-844E-3B95B00B286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F65CB178-0D02-499F-9124-46DDDD02A47C}" type="datetimeFigureOut">
              <a:rPr lang="en-US" smtClean="0"/>
              <a:t>2/28/2019</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556892BC-77CC-410B-844E-3B95B00B286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F65CB178-0D02-499F-9124-46DDDD02A47C}" type="datetimeFigureOut">
              <a:rPr lang="en-US" smtClean="0"/>
              <a:t>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556892BC-77CC-410B-844E-3B95B00B2861}"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F65CB178-0D02-499F-9124-46DDDD02A47C}" type="datetimeFigureOut">
              <a:rPr lang="en-US" smtClean="0"/>
              <a:t>2/28/2019</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556892BC-77CC-410B-844E-3B95B00B2861}"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F65CB178-0D02-499F-9124-46DDDD02A47C}" type="datetimeFigureOut">
              <a:rPr lang="en-US" smtClean="0"/>
              <a:t>2/28/2019</a:t>
            </a:fld>
            <a:endParaRPr lang="en-US"/>
          </a:p>
        </p:txBody>
      </p:sp>
      <p:sp>
        <p:nvSpPr>
          <p:cNvPr id="10" name="Slide Number Placeholder 9"/>
          <p:cNvSpPr>
            <a:spLocks noGrp="1"/>
          </p:cNvSpPr>
          <p:nvPr>
            <p:ph type="sldNum" sz="quarter" idx="16"/>
          </p:nvPr>
        </p:nvSpPr>
        <p:spPr/>
        <p:txBody>
          <a:bodyPr rtlCol="0"/>
          <a:lstStyle/>
          <a:p>
            <a:fld id="{556892BC-77CC-410B-844E-3B95B00B2861}"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F65CB178-0D02-499F-9124-46DDDD02A47C}" type="datetimeFigureOut">
              <a:rPr lang="en-US" smtClean="0"/>
              <a:t>2/28/2019</a:t>
            </a:fld>
            <a:endParaRPr lang="en-US"/>
          </a:p>
        </p:txBody>
      </p:sp>
      <p:sp>
        <p:nvSpPr>
          <p:cNvPr id="12" name="Slide Number Placeholder 11"/>
          <p:cNvSpPr>
            <a:spLocks noGrp="1"/>
          </p:cNvSpPr>
          <p:nvPr>
            <p:ph type="sldNum" sz="quarter" idx="16"/>
          </p:nvPr>
        </p:nvSpPr>
        <p:spPr/>
        <p:txBody>
          <a:bodyPr rtlCol="0"/>
          <a:lstStyle/>
          <a:p>
            <a:fld id="{556892BC-77CC-410B-844E-3B95B00B2861}"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F65CB178-0D02-499F-9124-46DDDD02A47C}" type="datetimeFigureOut">
              <a:rPr lang="en-US" smtClean="0"/>
              <a:t>2/28/2019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556892BC-77CC-410B-844E-3B95B00B286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5CB178-0D02-499F-9124-46DDDD02A47C}" type="datetimeFigureOut">
              <a:rPr lang="en-US" smtClean="0"/>
              <a:t>2/28/2019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556892BC-77CC-410B-844E-3B95B00B286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F65CB178-0D02-499F-9124-46DDDD02A47C}" type="datetimeFigureOut">
              <a:rPr lang="en-US" smtClean="0"/>
              <a:t>2/28/2019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556892BC-77CC-410B-844E-3B95B00B2861}"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F65CB178-0D02-499F-9124-46DDDD02A47C}" type="datetimeFigureOut">
              <a:rPr lang="en-US" smtClean="0"/>
              <a:t>2/28/2019</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556892BC-77CC-410B-844E-3B95B00B2861}"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F65CB178-0D02-499F-9124-46DDDD02A47C}" type="datetimeFigureOut">
              <a:rPr lang="en-US" smtClean="0"/>
              <a:t>2/28/2019</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556892BC-77CC-410B-844E-3B95B00B286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4038600"/>
            <a:ext cx="8686800" cy="1828800"/>
          </a:xfrm>
        </p:spPr>
        <p:txBody>
          <a:bodyPr>
            <a:normAutofit fontScale="90000"/>
          </a:bodyPr>
          <a:lstStyle/>
          <a:p>
            <a:r>
              <a:rPr lang="en-US" dirty="0"/>
              <a:t>Medieval Proof of God’s Existence:</a:t>
            </a:r>
            <a:br>
              <a:rPr lang="en-US" dirty="0"/>
            </a:br>
            <a:r>
              <a:rPr lang="en-US" dirty="0"/>
              <a:t>St. Anselm and Avicenna</a:t>
            </a:r>
          </a:p>
        </p:txBody>
      </p:sp>
      <p:sp>
        <p:nvSpPr>
          <p:cNvPr id="3" name="Subtitle 2"/>
          <p:cNvSpPr>
            <a:spLocks noGrp="1"/>
          </p:cNvSpPr>
          <p:nvPr>
            <p:ph type="subTitle" idx="1"/>
          </p:nvPr>
        </p:nvSpPr>
        <p:spPr>
          <a:xfrm>
            <a:off x="2362200" y="6050037"/>
            <a:ext cx="4114800" cy="655563"/>
          </a:xfrm>
        </p:spPr>
        <p:txBody>
          <a:bodyPr>
            <a:normAutofit fontScale="70000" lnSpcReduction="20000"/>
          </a:bodyPr>
          <a:lstStyle/>
          <a:p>
            <a:pPr>
              <a:lnSpc>
                <a:spcPct val="120000"/>
              </a:lnSpc>
              <a:spcBef>
                <a:spcPts val="0"/>
              </a:spcBef>
            </a:pPr>
            <a:r>
              <a:rPr lang="en-US" dirty="0"/>
              <a:t>Monterey Peninsula College</a:t>
            </a:r>
          </a:p>
          <a:p>
            <a:pPr>
              <a:lnSpc>
                <a:spcPct val="120000"/>
              </a:lnSpc>
              <a:spcBef>
                <a:spcPts val="0"/>
              </a:spcBef>
            </a:pPr>
            <a:r>
              <a:rPr lang="en-US" dirty="0" err="1"/>
              <a:t>Gentrain</a:t>
            </a:r>
            <a:r>
              <a:rPr lang="en-US" dirty="0"/>
              <a:t> 405: The Medieval World, Part I</a:t>
            </a:r>
          </a:p>
        </p:txBody>
      </p:sp>
      <p:sp>
        <p:nvSpPr>
          <p:cNvPr id="4" name="Subtitle 2"/>
          <p:cNvSpPr txBox="1">
            <a:spLocks/>
          </p:cNvSpPr>
          <p:nvPr/>
        </p:nvSpPr>
        <p:spPr>
          <a:xfrm>
            <a:off x="-1905000" y="6096000"/>
            <a:ext cx="4114800" cy="655563"/>
          </a:xfrm>
          <a:prstGeom prst="rect">
            <a:avLst/>
          </a:prstGeom>
        </p:spPr>
        <p:txBody>
          <a:bodyPr vert="horz" anchor="ctr">
            <a:normAutofit fontScale="70000" lnSpcReduction="20000"/>
          </a:bodyPr>
          <a:lstStyle>
            <a:lvl1pPr marL="0" indent="0" algn="l" rtl="0" eaLnBrk="1" latinLnBrk="0" hangingPunct="1">
              <a:spcBef>
                <a:spcPts val="700"/>
              </a:spcBef>
              <a:buClr>
                <a:schemeClr val="accent2"/>
              </a:buClr>
              <a:buSzPct val="60000"/>
              <a:buFont typeface="Wingdings"/>
              <a:buNone/>
              <a:defRPr kumimoji="0" sz="2600" kern="1200">
                <a:solidFill>
                  <a:srgbClr val="FFFFFF"/>
                </a:solidFill>
                <a:latin typeface="+mn-lt"/>
                <a:ea typeface="+mn-ea"/>
                <a:cs typeface="+mn-cs"/>
              </a:defRPr>
            </a:lvl1pPr>
            <a:lvl2pPr marL="457200" indent="0" algn="ctr" rtl="0" eaLnBrk="1" latinLnBrk="0" hangingPunct="1">
              <a:spcBef>
                <a:spcPts val="550"/>
              </a:spcBef>
              <a:buClr>
                <a:schemeClr val="accent1"/>
              </a:buClr>
              <a:buSzPct val="70000"/>
              <a:buFont typeface="Wingdings 2"/>
              <a:buNone/>
              <a:defRPr kumimoji="0" sz="2600" kern="1200">
                <a:solidFill>
                  <a:schemeClr val="tx1"/>
                </a:solidFill>
                <a:latin typeface="+mn-lt"/>
                <a:ea typeface="+mn-ea"/>
                <a:cs typeface="+mn-cs"/>
              </a:defRPr>
            </a:lvl2pPr>
            <a:lvl3pPr marL="914400" indent="0" algn="ctr" rtl="0" eaLnBrk="1" latinLnBrk="0" hangingPunct="1">
              <a:spcBef>
                <a:spcPts val="500"/>
              </a:spcBef>
              <a:buClr>
                <a:schemeClr val="accent2"/>
              </a:buClr>
              <a:buSzPct val="75000"/>
              <a:buFont typeface="Wingdings"/>
              <a:buNone/>
              <a:defRPr kumimoji="0" sz="2300" kern="1200">
                <a:solidFill>
                  <a:schemeClr val="tx1"/>
                </a:solidFill>
                <a:latin typeface="+mn-lt"/>
                <a:ea typeface="+mn-ea"/>
                <a:cs typeface="+mn-cs"/>
              </a:defRPr>
            </a:lvl3pPr>
            <a:lvl4pPr marL="1371600" indent="0" algn="ctr" rtl="0" eaLnBrk="1" latinLnBrk="0" hangingPunct="1">
              <a:spcBef>
                <a:spcPts val="400"/>
              </a:spcBef>
              <a:buClr>
                <a:schemeClr val="accent3"/>
              </a:buClr>
              <a:buSzPct val="75000"/>
              <a:buFont typeface="Wingdings"/>
              <a:buNone/>
              <a:defRPr kumimoji="0" sz="2000" kern="1200">
                <a:solidFill>
                  <a:schemeClr val="tx1"/>
                </a:solidFill>
                <a:latin typeface="+mn-lt"/>
                <a:ea typeface="+mn-ea"/>
                <a:cs typeface="+mn-cs"/>
              </a:defRPr>
            </a:lvl4pPr>
            <a:lvl5pPr marL="1828800" indent="0" algn="ctr" rtl="0" eaLnBrk="1" latinLnBrk="0" hangingPunct="1">
              <a:spcBef>
                <a:spcPts val="400"/>
              </a:spcBef>
              <a:buClr>
                <a:schemeClr val="accent4"/>
              </a:buClr>
              <a:buSzPct val="65000"/>
              <a:buFont typeface="Wingdings"/>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accent1"/>
              </a:buClr>
              <a:buFont typeface="Wingdings"/>
              <a:buNone/>
              <a:defRPr kumimoji="0" sz="1800" kern="1200" baseline="0">
                <a:solidFill>
                  <a:schemeClr val="tx1"/>
                </a:solidFill>
                <a:latin typeface="+mn-lt"/>
                <a:ea typeface="+mn-ea"/>
                <a:cs typeface="+mn-cs"/>
              </a:defRPr>
            </a:lvl6pPr>
            <a:lvl7pPr marL="2743200" indent="0" algn="ctr" rtl="0" eaLnBrk="1" latinLnBrk="0" hangingPunct="1">
              <a:spcBef>
                <a:spcPct val="20000"/>
              </a:spcBef>
              <a:buClr>
                <a:schemeClr val="accent2"/>
              </a:buClr>
              <a:buFont typeface="Wingdings"/>
              <a:buNone/>
              <a:defRPr kumimoji="0" sz="1800" kern="1200" baseline="0">
                <a:solidFill>
                  <a:schemeClr val="tx1"/>
                </a:solidFill>
                <a:latin typeface="+mn-lt"/>
                <a:ea typeface="+mn-ea"/>
                <a:cs typeface="+mn-cs"/>
              </a:defRPr>
            </a:lvl7pPr>
            <a:lvl8pPr marL="3200400" indent="0" algn="ctr" rtl="0" eaLnBrk="1" latinLnBrk="0" hangingPunct="1">
              <a:spcBef>
                <a:spcPct val="20000"/>
              </a:spcBef>
              <a:buClr>
                <a:schemeClr val="accent3"/>
              </a:buClr>
              <a:buFont typeface="Wingdings"/>
              <a:buNone/>
              <a:defRPr kumimoji="0" sz="1800" kern="1200" baseline="0">
                <a:solidFill>
                  <a:schemeClr val="tx1"/>
                </a:solidFill>
                <a:latin typeface="+mn-lt"/>
                <a:ea typeface="+mn-ea"/>
                <a:cs typeface="+mn-cs"/>
              </a:defRPr>
            </a:lvl8pPr>
            <a:lvl9pPr marL="3657600" indent="0" algn="ctr" rtl="0" eaLnBrk="1" latinLnBrk="0" hangingPunct="1">
              <a:spcBef>
                <a:spcPct val="20000"/>
              </a:spcBef>
              <a:buClr>
                <a:schemeClr val="accent4"/>
              </a:buClr>
              <a:buFont typeface="Wingdings"/>
              <a:buNone/>
              <a:defRPr kumimoji="0" sz="1800" kern="1200" baseline="0">
                <a:solidFill>
                  <a:schemeClr val="tx1"/>
                </a:solidFill>
                <a:latin typeface="+mn-lt"/>
                <a:ea typeface="+mn-ea"/>
                <a:cs typeface="+mn-cs"/>
              </a:defRPr>
            </a:lvl9pPr>
          </a:lstStyle>
          <a:p>
            <a:pPr algn="r">
              <a:lnSpc>
                <a:spcPct val="120000"/>
              </a:lnSpc>
              <a:spcBef>
                <a:spcPts val="0"/>
              </a:spcBef>
            </a:pPr>
            <a:r>
              <a:rPr lang="en-US" dirty="0"/>
              <a:t>Dr. Stephanie </a:t>
            </a:r>
            <a:r>
              <a:rPr lang="en-US" dirty="0" err="1"/>
              <a:t>Spoto</a:t>
            </a:r>
            <a:endParaRPr lang="en-US" dirty="0"/>
          </a:p>
          <a:p>
            <a:pPr algn="r">
              <a:lnSpc>
                <a:spcPct val="120000"/>
              </a:lnSpc>
              <a:spcBef>
                <a:spcPts val="0"/>
              </a:spcBef>
            </a:pPr>
            <a:r>
              <a:rPr lang="en-US" dirty="0"/>
              <a:t>2/28/2019</a:t>
            </a:r>
          </a:p>
        </p:txBody>
      </p:sp>
    </p:spTree>
    <p:extLst>
      <p:ext uri="{BB962C8B-B14F-4D97-AF65-F5344CB8AC3E}">
        <p14:creationId xmlns:p14="http://schemas.microsoft.com/office/powerpoint/2010/main" val="3586396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4EA25-DF46-4F9A-A760-2A1FE4E1C080}"/>
              </a:ext>
            </a:extLst>
          </p:cNvPr>
          <p:cNvSpPr>
            <a:spLocks noGrp="1"/>
          </p:cNvSpPr>
          <p:nvPr>
            <p:ph type="title"/>
          </p:nvPr>
        </p:nvSpPr>
        <p:spPr/>
        <p:txBody>
          <a:bodyPr/>
          <a:lstStyle/>
          <a:p>
            <a:r>
              <a:rPr lang="en-US" dirty="0"/>
              <a:t>Avicenna</a:t>
            </a:r>
          </a:p>
        </p:txBody>
      </p:sp>
      <p:sp>
        <p:nvSpPr>
          <p:cNvPr id="3" name="Content Placeholder 2">
            <a:extLst>
              <a:ext uri="{FF2B5EF4-FFF2-40B4-BE49-F238E27FC236}">
                <a16:creationId xmlns:a16="http://schemas.microsoft.com/office/drawing/2014/main" id="{3FC42DEA-D9B2-4C76-9465-524262DAA0CC}"/>
              </a:ext>
            </a:extLst>
          </p:cNvPr>
          <p:cNvSpPr>
            <a:spLocks noGrp="1"/>
          </p:cNvSpPr>
          <p:nvPr>
            <p:ph sz="quarter" idx="1"/>
          </p:nvPr>
        </p:nvSpPr>
        <p:spPr>
          <a:xfrm>
            <a:off x="76200" y="1600200"/>
            <a:ext cx="5334000" cy="4953000"/>
          </a:xfrm>
        </p:spPr>
        <p:txBody>
          <a:bodyPr>
            <a:normAutofit fontScale="70000" lnSpcReduction="20000"/>
          </a:bodyPr>
          <a:lstStyle/>
          <a:p>
            <a:r>
              <a:rPr lang="en-US" dirty="0"/>
              <a:t>Avicenna </a:t>
            </a:r>
            <a:r>
              <a:rPr lang="en-US" dirty="0">
                <a:sym typeface="Wingdings" panose="05000000000000000000" pitchFamily="2" charset="2"/>
              </a:rPr>
              <a:t> Persian polymath (born in present day Uzbekistan) </a:t>
            </a:r>
          </a:p>
          <a:p>
            <a:pPr lvl="1"/>
            <a:r>
              <a:rPr lang="en-US" dirty="0">
                <a:sym typeface="Wingdings" panose="05000000000000000000" pitchFamily="2" charset="2"/>
              </a:rPr>
              <a:t>Memorized Koran by age of 10, and learned arithmetic from a grocer</a:t>
            </a:r>
          </a:p>
          <a:p>
            <a:pPr lvl="1"/>
            <a:r>
              <a:rPr lang="en-US" dirty="0">
                <a:sym typeface="Wingdings" panose="05000000000000000000" pitchFamily="2" charset="2"/>
              </a:rPr>
              <a:t>Troubled by Aristotle’s </a:t>
            </a:r>
            <a:r>
              <a:rPr lang="en-US" i="1" dirty="0">
                <a:sym typeface="Wingdings" panose="05000000000000000000" pitchFamily="2" charset="2"/>
              </a:rPr>
              <a:t>Metaphysics</a:t>
            </a:r>
            <a:r>
              <a:rPr lang="en-US" dirty="0">
                <a:sym typeface="Wingdings" panose="05000000000000000000" pitchFamily="2" charset="2"/>
              </a:rPr>
              <a:t> as a teenager and began studying philosophy, but started to devote himself to medicine as his primary interest at the age of 16.</a:t>
            </a:r>
          </a:p>
          <a:p>
            <a:r>
              <a:rPr lang="en-US" dirty="0">
                <a:sym typeface="Wingdings" panose="05000000000000000000" pitchFamily="2" charset="2"/>
              </a:rPr>
              <a:t>One of the most prominent thinkers of the Islamic Golden Age (8</a:t>
            </a:r>
            <a:r>
              <a:rPr lang="en-US" baseline="30000" dirty="0">
                <a:sym typeface="Wingdings" panose="05000000000000000000" pitchFamily="2" charset="2"/>
              </a:rPr>
              <a:t>th</a:t>
            </a:r>
            <a:r>
              <a:rPr lang="en-US" dirty="0">
                <a:sym typeface="Wingdings" panose="05000000000000000000" pitchFamily="2" charset="2"/>
              </a:rPr>
              <a:t>-14</a:t>
            </a:r>
            <a:r>
              <a:rPr lang="en-US" baseline="30000" dirty="0">
                <a:sym typeface="Wingdings" panose="05000000000000000000" pitchFamily="2" charset="2"/>
              </a:rPr>
              <a:t>th</a:t>
            </a:r>
            <a:r>
              <a:rPr lang="en-US" dirty="0">
                <a:sym typeface="Wingdings" panose="05000000000000000000" pitchFamily="2" charset="2"/>
              </a:rPr>
              <a:t> century)  father of early modern medicine</a:t>
            </a:r>
          </a:p>
          <a:p>
            <a:r>
              <a:rPr lang="en-US" dirty="0">
                <a:sym typeface="Wingdings" panose="05000000000000000000" pitchFamily="2" charset="2"/>
              </a:rPr>
              <a:t>Wrote around 450 works, of which 240 have survived</a:t>
            </a:r>
          </a:p>
          <a:p>
            <a:r>
              <a:rPr lang="en-US" dirty="0">
                <a:sym typeface="Wingdings" panose="05000000000000000000" pitchFamily="2" charset="2"/>
              </a:rPr>
              <a:t>Most famous works are </a:t>
            </a:r>
            <a:r>
              <a:rPr lang="en-US" i="1" dirty="0">
                <a:sym typeface="Wingdings" panose="05000000000000000000" pitchFamily="2" charset="2"/>
              </a:rPr>
              <a:t>The Book of Healing</a:t>
            </a:r>
            <a:r>
              <a:rPr lang="en-US" dirty="0">
                <a:sym typeface="Wingdings" panose="05000000000000000000" pitchFamily="2" charset="2"/>
              </a:rPr>
              <a:t> and </a:t>
            </a:r>
            <a:r>
              <a:rPr lang="en-US" i="1" dirty="0">
                <a:sym typeface="Wingdings" panose="05000000000000000000" pitchFamily="2" charset="2"/>
              </a:rPr>
              <a:t>The Canon of Medicine</a:t>
            </a:r>
            <a:r>
              <a:rPr lang="en-US" dirty="0">
                <a:sym typeface="Wingdings" panose="05000000000000000000" pitchFamily="2" charset="2"/>
              </a:rPr>
              <a:t>  became standard medical text in many medieval universities until seventeenth century.</a:t>
            </a:r>
          </a:p>
          <a:p>
            <a:endParaRPr lang="en-US" dirty="0"/>
          </a:p>
        </p:txBody>
      </p:sp>
      <p:pic>
        <p:nvPicPr>
          <p:cNvPr id="5122" name="Picture 2" descr="https://upload.wikimedia.org/wikipedia/commons/7/7d/IbnSinaCanon1.jpg">
            <a:extLst>
              <a:ext uri="{FF2B5EF4-FFF2-40B4-BE49-F238E27FC236}">
                <a16:creationId xmlns:a16="http://schemas.microsoft.com/office/drawing/2014/main" id="{957F0D59-D09F-4118-A340-2FE925EBC3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14950" y="990600"/>
            <a:ext cx="3829050" cy="571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94907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“Proof of the Truthful”</a:t>
            </a:r>
            <a:br>
              <a:rPr lang="en-US" dirty="0"/>
            </a:br>
            <a:r>
              <a:rPr lang="en-US" sz="3600" dirty="0"/>
              <a:t>In “The Book of the Directives and Remarks”</a:t>
            </a:r>
            <a:endParaRPr lang="en-US" dirty="0"/>
          </a:p>
        </p:txBody>
      </p:sp>
      <p:sp>
        <p:nvSpPr>
          <p:cNvPr id="3" name="Content Placeholder 2"/>
          <p:cNvSpPr>
            <a:spLocks noGrp="1"/>
          </p:cNvSpPr>
          <p:nvPr>
            <p:ph sz="quarter" idx="1"/>
          </p:nvPr>
        </p:nvSpPr>
        <p:spPr>
          <a:xfrm>
            <a:off x="76200" y="1600200"/>
            <a:ext cx="8915400" cy="4648200"/>
          </a:xfrm>
        </p:spPr>
        <p:txBody>
          <a:bodyPr>
            <a:normAutofit fontScale="92500" lnSpcReduction="20000"/>
          </a:bodyPr>
          <a:lstStyle/>
          <a:p>
            <a:pPr marL="880110" lvl="1" indent="-514350">
              <a:buFont typeface="+mj-lt"/>
              <a:buAutoNum type="arabicPeriod"/>
            </a:pPr>
            <a:r>
              <a:rPr lang="en-US" dirty="0"/>
              <a:t>Everything we encounter is determined by and dependent on something</a:t>
            </a:r>
          </a:p>
          <a:p>
            <a:pPr marL="880110" lvl="1" indent="-514350">
              <a:buFont typeface="+mj-lt"/>
              <a:buAutoNum type="arabicPeriod"/>
            </a:pPr>
            <a:r>
              <a:rPr lang="en-US" dirty="0"/>
              <a:t>That something also has something beyond it, on which it is dependent </a:t>
            </a:r>
            <a:r>
              <a:rPr lang="en-US" dirty="0">
                <a:sym typeface="Wingdings" panose="05000000000000000000" pitchFamily="2" charset="2"/>
              </a:rPr>
              <a:t> it is guaranteed by its nature</a:t>
            </a:r>
          </a:p>
          <a:p>
            <a:pPr lvl="2"/>
            <a:r>
              <a:rPr lang="en-US" dirty="0"/>
              <a:t>A conditional thing on its own can either exist or not exist, but requires some external cause to make it exist </a:t>
            </a:r>
            <a:r>
              <a:rPr lang="en-US" dirty="0">
                <a:sym typeface="Wingdings" panose="05000000000000000000" pitchFamily="2" charset="2"/>
              </a:rPr>
              <a:t> a catalyst</a:t>
            </a:r>
          </a:p>
          <a:p>
            <a:pPr lvl="2"/>
            <a:r>
              <a:rPr lang="en-US" dirty="0">
                <a:sym typeface="Wingdings" panose="05000000000000000000" pitchFamily="2" charset="2"/>
              </a:rPr>
              <a:t>For example, I might have existed or not existed, but some external catalyst brought me into being (my parents for example)</a:t>
            </a:r>
          </a:p>
          <a:p>
            <a:pPr marL="880110" lvl="1" indent="-514350">
              <a:buFont typeface="+mj-lt"/>
              <a:buAutoNum type="arabicPeriod"/>
            </a:pPr>
            <a:r>
              <a:rPr lang="en-US" dirty="0">
                <a:sym typeface="Wingdings" panose="05000000000000000000" pitchFamily="2" charset="2"/>
              </a:rPr>
              <a:t>The entire universe is dependent on something, since everything is contingent</a:t>
            </a:r>
          </a:p>
          <a:p>
            <a:pPr marL="880110" lvl="1" indent="-514350">
              <a:buFont typeface="+mj-lt"/>
              <a:buAutoNum type="arabicPeriod"/>
            </a:pPr>
            <a:r>
              <a:rPr lang="en-US" dirty="0">
                <a:sym typeface="Wingdings" panose="05000000000000000000" pitchFamily="2" charset="2"/>
              </a:rPr>
              <a:t>Therefore, the universe requires an external cause (a catalyst) to bring it into existence</a:t>
            </a:r>
          </a:p>
          <a:p>
            <a:pPr marL="880110" lvl="1" indent="-514350">
              <a:buFont typeface="+mj-lt"/>
              <a:buAutoNum type="arabicPeriod"/>
            </a:pPr>
            <a:r>
              <a:rPr lang="en-US" dirty="0">
                <a:sym typeface="Wingdings" panose="05000000000000000000" pitchFamily="2" charset="2"/>
              </a:rPr>
              <a:t>Therefore, there must be an external deity which is the cause for everything  This deity is God.</a:t>
            </a:r>
          </a:p>
        </p:txBody>
      </p:sp>
    </p:spTree>
    <p:extLst>
      <p:ext uri="{BB962C8B-B14F-4D97-AF65-F5344CB8AC3E}">
        <p14:creationId xmlns:p14="http://schemas.microsoft.com/office/powerpoint/2010/main" val="2558880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Contrasting Avicenna and Anselm</a:t>
            </a:r>
          </a:p>
        </p:txBody>
      </p:sp>
      <p:sp>
        <p:nvSpPr>
          <p:cNvPr id="3" name="Content Placeholder 2"/>
          <p:cNvSpPr>
            <a:spLocks noGrp="1"/>
          </p:cNvSpPr>
          <p:nvPr>
            <p:ph sz="quarter" idx="2"/>
          </p:nvPr>
        </p:nvSpPr>
        <p:spPr>
          <a:xfrm>
            <a:off x="609600" y="2438400"/>
            <a:ext cx="3886200" cy="3886200"/>
          </a:xfrm>
        </p:spPr>
        <p:txBody>
          <a:bodyPr>
            <a:normAutofit fontScale="62500" lnSpcReduction="20000"/>
          </a:bodyPr>
          <a:lstStyle/>
          <a:p>
            <a:r>
              <a:rPr lang="en-US" sz="3800" dirty="0"/>
              <a:t>The domain of dependencies must have an external cause </a:t>
            </a:r>
            <a:r>
              <a:rPr lang="en-US" sz="3800" dirty="0">
                <a:sym typeface="Wingdings" panose="05000000000000000000" pitchFamily="2" charset="2"/>
              </a:rPr>
              <a:t> not included in set, therefore not dependent on anything</a:t>
            </a:r>
            <a:endParaRPr lang="en-US" sz="3800" dirty="0"/>
          </a:p>
          <a:p>
            <a:r>
              <a:rPr lang="en-US" sz="3800" dirty="0"/>
              <a:t>Avicenna’s “Proof of the Truthful”</a:t>
            </a:r>
            <a:r>
              <a:rPr lang="en-US" sz="3800" dirty="0">
                <a:sym typeface="Wingdings" panose="05000000000000000000" pitchFamily="2" charset="2"/>
              </a:rPr>
              <a:t> involves both arguments, but is more cosmological.</a:t>
            </a:r>
          </a:p>
          <a:p>
            <a:pPr lvl="1"/>
            <a:r>
              <a:rPr lang="en-US" sz="3200" dirty="0">
                <a:sym typeface="Wingdings" panose="05000000000000000000" pitchFamily="2" charset="2"/>
              </a:rPr>
              <a:t>Does not define God  provides reasoning to derive characteristics</a:t>
            </a:r>
          </a:p>
          <a:p>
            <a:endParaRPr lang="en-US" sz="2000" dirty="0"/>
          </a:p>
        </p:txBody>
      </p:sp>
      <p:sp>
        <p:nvSpPr>
          <p:cNvPr id="6" name="Content Placeholder 5">
            <a:extLst>
              <a:ext uri="{FF2B5EF4-FFF2-40B4-BE49-F238E27FC236}">
                <a16:creationId xmlns:a16="http://schemas.microsoft.com/office/drawing/2014/main" id="{0CAA5BD7-4CA9-4656-824F-2C8537A59E51}"/>
              </a:ext>
            </a:extLst>
          </p:cNvPr>
          <p:cNvSpPr>
            <a:spLocks noGrp="1"/>
          </p:cNvSpPr>
          <p:nvPr>
            <p:ph sz="quarter" idx="4"/>
          </p:nvPr>
        </p:nvSpPr>
        <p:spPr>
          <a:xfrm>
            <a:off x="4800600" y="2438400"/>
            <a:ext cx="4191000" cy="4267200"/>
          </a:xfrm>
        </p:spPr>
        <p:txBody>
          <a:bodyPr>
            <a:normAutofit fontScale="62500" lnSpcReduction="20000"/>
          </a:bodyPr>
          <a:lstStyle/>
          <a:p>
            <a:r>
              <a:rPr lang="en-US" sz="3800" dirty="0"/>
              <a:t>“That-than-which-nothing-greater-can-be-conceived” must already exist in reality. Otherwise that same thing that exists in reality would be greater.</a:t>
            </a:r>
            <a:endParaRPr lang="en-US" dirty="0"/>
          </a:p>
          <a:p>
            <a:r>
              <a:rPr lang="en-US" sz="3800" dirty="0"/>
              <a:t>Anselm provided an </a:t>
            </a:r>
            <a:r>
              <a:rPr lang="en-US" sz="3800" b="1" dirty="0"/>
              <a:t>ontological proof</a:t>
            </a:r>
            <a:r>
              <a:rPr lang="en-US" sz="3800" dirty="0"/>
              <a:t>, contrasted by what is known as </a:t>
            </a:r>
            <a:r>
              <a:rPr lang="en-US" sz="3800" b="1" dirty="0"/>
              <a:t>cosmological proof</a:t>
            </a:r>
            <a:r>
              <a:rPr lang="en-US" sz="3800" dirty="0"/>
              <a:t>. </a:t>
            </a:r>
          </a:p>
          <a:p>
            <a:pPr lvl="1"/>
            <a:r>
              <a:rPr lang="en-US" sz="2900" dirty="0"/>
              <a:t>Ontological argument: God exists from the idea of God</a:t>
            </a:r>
          </a:p>
          <a:p>
            <a:pPr lvl="1"/>
            <a:r>
              <a:rPr lang="en-US" sz="2900" dirty="0"/>
              <a:t>Cosmological argument: God as first cause. </a:t>
            </a:r>
          </a:p>
        </p:txBody>
      </p:sp>
      <p:sp>
        <p:nvSpPr>
          <p:cNvPr id="4" name="Text Placeholder 3">
            <a:extLst>
              <a:ext uri="{FF2B5EF4-FFF2-40B4-BE49-F238E27FC236}">
                <a16:creationId xmlns:a16="http://schemas.microsoft.com/office/drawing/2014/main" id="{5332429B-27D8-494A-B98F-16C386EB7B8E}"/>
              </a:ext>
            </a:extLst>
          </p:cNvPr>
          <p:cNvSpPr>
            <a:spLocks noGrp="1"/>
          </p:cNvSpPr>
          <p:nvPr>
            <p:ph type="body" sz="quarter" idx="1"/>
          </p:nvPr>
        </p:nvSpPr>
        <p:spPr/>
        <p:txBody>
          <a:bodyPr/>
          <a:lstStyle/>
          <a:p>
            <a:r>
              <a:rPr lang="en-US" dirty="0"/>
              <a:t>Avicenna</a:t>
            </a:r>
          </a:p>
        </p:txBody>
      </p:sp>
      <p:sp>
        <p:nvSpPr>
          <p:cNvPr id="5" name="Text Placeholder 4">
            <a:extLst>
              <a:ext uri="{FF2B5EF4-FFF2-40B4-BE49-F238E27FC236}">
                <a16:creationId xmlns:a16="http://schemas.microsoft.com/office/drawing/2014/main" id="{90B6FCBD-FF72-46AF-883D-C55FD0F868F6}"/>
              </a:ext>
            </a:extLst>
          </p:cNvPr>
          <p:cNvSpPr>
            <a:spLocks noGrp="1"/>
          </p:cNvSpPr>
          <p:nvPr>
            <p:ph type="body" sz="quarter" idx="3"/>
          </p:nvPr>
        </p:nvSpPr>
        <p:spPr/>
        <p:txBody>
          <a:bodyPr/>
          <a:lstStyle/>
          <a:p>
            <a:r>
              <a:rPr lang="en-US" dirty="0"/>
              <a:t>Anselm</a:t>
            </a:r>
          </a:p>
        </p:txBody>
      </p:sp>
    </p:spTree>
    <p:extLst>
      <p:ext uri="{BB962C8B-B14F-4D97-AF65-F5344CB8AC3E}">
        <p14:creationId xmlns:p14="http://schemas.microsoft.com/office/powerpoint/2010/main" val="2324590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Faith and the existence of God</a:t>
            </a:r>
            <a:br>
              <a:rPr lang="en-US" dirty="0"/>
            </a:br>
            <a:r>
              <a:rPr lang="en-US" sz="3600" dirty="0"/>
              <a:t>St Anselm of Canterbury and Avicenna (Ibn-</a:t>
            </a:r>
            <a:r>
              <a:rPr lang="en-US" sz="3600" dirty="0" err="1"/>
              <a:t>Sina</a:t>
            </a:r>
            <a:r>
              <a:rPr lang="en-US" sz="3600" dirty="0"/>
              <a:t>)</a:t>
            </a:r>
            <a:endParaRPr lang="en-US" dirty="0"/>
          </a:p>
        </p:txBody>
      </p:sp>
      <p:sp>
        <p:nvSpPr>
          <p:cNvPr id="3" name="Content Placeholder 2"/>
          <p:cNvSpPr>
            <a:spLocks noGrp="1"/>
          </p:cNvSpPr>
          <p:nvPr>
            <p:ph sz="quarter" idx="1"/>
          </p:nvPr>
        </p:nvSpPr>
        <p:spPr>
          <a:xfrm>
            <a:off x="381000" y="1600200"/>
            <a:ext cx="8153400" cy="1219200"/>
          </a:xfrm>
        </p:spPr>
        <p:txBody>
          <a:bodyPr>
            <a:normAutofit fontScale="85000" lnSpcReduction="10000"/>
          </a:bodyPr>
          <a:lstStyle/>
          <a:p>
            <a:r>
              <a:rPr lang="en-US" b="1" dirty="0"/>
              <a:t>God is unseen </a:t>
            </a:r>
            <a:r>
              <a:rPr lang="en-US" b="1" dirty="0">
                <a:sym typeface="Wingdings" panose="05000000000000000000" pitchFamily="2" charset="2"/>
              </a:rPr>
              <a:t> takes greater faith to believe in God </a:t>
            </a:r>
          </a:p>
          <a:p>
            <a:r>
              <a:rPr lang="en-US" b="1" dirty="0">
                <a:sym typeface="Wingdings" panose="05000000000000000000" pitchFamily="2" charset="2"/>
              </a:rPr>
              <a:t>Creates problems for religious people and philosophers  can never confirm God’s existence</a:t>
            </a:r>
            <a:endParaRPr lang="en-US" b="1" dirty="0"/>
          </a:p>
        </p:txBody>
      </p:sp>
      <p:pic>
        <p:nvPicPr>
          <p:cNvPr id="1026" name="Picture 2" descr="MS Auct. D2. 6">
            <a:extLst>
              <a:ext uri="{FF2B5EF4-FFF2-40B4-BE49-F238E27FC236}">
                <a16:creationId xmlns:a16="http://schemas.microsoft.com/office/drawing/2014/main" id="{5983F1B5-D53D-45E3-B30D-03D8E50EEE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2819400"/>
            <a:ext cx="3810000" cy="38576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Portrait (1271)">
            <a:extLst>
              <a:ext uri="{FF2B5EF4-FFF2-40B4-BE49-F238E27FC236}">
                <a16:creationId xmlns:a16="http://schemas.microsoft.com/office/drawing/2014/main" id="{9048325D-5647-4BBB-B0B3-1147ED03DA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60305" y="2595628"/>
            <a:ext cx="2631295" cy="408244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C94BF1C2-42CD-4E0D-9BD2-8DBF2FB3BF75}"/>
              </a:ext>
            </a:extLst>
          </p:cNvPr>
          <p:cNvSpPr txBox="1"/>
          <p:nvPr/>
        </p:nvSpPr>
        <p:spPr>
          <a:xfrm>
            <a:off x="4689348" y="3136612"/>
            <a:ext cx="1676400" cy="584775"/>
          </a:xfrm>
          <a:prstGeom prst="rect">
            <a:avLst/>
          </a:prstGeom>
          <a:noFill/>
        </p:spPr>
        <p:txBody>
          <a:bodyPr wrap="square" rtlCol="0">
            <a:spAutoFit/>
          </a:bodyPr>
          <a:lstStyle/>
          <a:p>
            <a:pPr algn="r"/>
            <a:r>
              <a:rPr lang="en-US" sz="1600" dirty="0">
                <a:solidFill>
                  <a:schemeClr val="bg1">
                    <a:lumMod val="65000"/>
                  </a:schemeClr>
                </a:solidFill>
              </a:rPr>
              <a:t>Ibn-</a:t>
            </a:r>
            <a:r>
              <a:rPr lang="en-US" sz="1600" dirty="0" err="1">
                <a:solidFill>
                  <a:schemeClr val="bg1">
                    <a:lumMod val="65000"/>
                  </a:schemeClr>
                </a:solidFill>
              </a:rPr>
              <a:t>Sina</a:t>
            </a:r>
            <a:r>
              <a:rPr lang="en-US" sz="1600" dirty="0">
                <a:solidFill>
                  <a:schemeClr val="bg1">
                    <a:lumMod val="65000"/>
                  </a:schemeClr>
                </a:solidFill>
              </a:rPr>
              <a:t> (12</a:t>
            </a:r>
            <a:r>
              <a:rPr lang="en-US" sz="1600" baseline="30000" dirty="0">
                <a:solidFill>
                  <a:schemeClr val="bg1">
                    <a:lumMod val="65000"/>
                  </a:schemeClr>
                </a:solidFill>
              </a:rPr>
              <a:t>th</a:t>
            </a:r>
            <a:r>
              <a:rPr lang="en-US" sz="1600" dirty="0">
                <a:solidFill>
                  <a:schemeClr val="bg1">
                    <a:lumMod val="65000"/>
                  </a:schemeClr>
                </a:solidFill>
              </a:rPr>
              <a:t> century portrait)</a:t>
            </a:r>
          </a:p>
        </p:txBody>
      </p:sp>
      <p:sp>
        <p:nvSpPr>
          <p:cNvPr id="5" name="TextBox 4">
            <a:extLst>
              <a:ext uri="{FF2B5EF4-FFF2-40B4-BE49-F238E27FC236}">
                <a16:creationId xmlns:a16="http://schemas.microsoft.com/office/drawing/2014/main" id="{86574F00-B86E-4D32-B217-A3E02F762777}"/>
              </a:ext>
            </a:extLst>
          </p:cNvPr>
          <p:cNvSpPr txBox="1"/>
          <p:nvPr/>
        </p:nvSpPr>
        <p:spPr>
          <a:xfrm>
            <a:off x="3935782" y="4731511"/>
            <a:ext cx="2286000" cy="1569660"/>
          </a:xfrm>
          <a:prstGeom prst="rect">
            <a:avLst/>
          </a:prstGeom>
          <a:noFill/>
        </p:spPr>
        <p:txBody>
          <a:bodyPr wrap="square" rtlCol="0">
            <a:spAutoFit/>
          </a:bodyPr>
          <a:lstStyle/>
          <a:p>
            <a:r>
              <a:rPr lang="en-US" sz="1600" dirty="0">
                <a:solidFill>
                  <a:schemeClr val="bg1">
                    <a:lumMod val="65000"/>
                  </a:schemeClr>
                </a:solidFill>
              </a:rPr>
              <a:t>St Anselm of Canterbury</a:t>
            </a:r>
          </a:p>
          <a:p>
            <a:r>
              <a:rPr lang="en-US" sz="1600" dirty="0">
                <a:solidFill>
                  <a:schemeClr val="bg1">
                    <a:lumMod val="65000"/>
                  </a:schemeClr>
                </a:solidFill>
              </a:rPr>
              <a:t>An illuminated archbishop—presumably Anselm—from a 12th-century edition of his </a:t>
            </a:r>
            <a:r>
              <a:rPr lang="en-US" sz="1600" i="1" dirty="0">
                <a:solidFill>
                  <a:schemeClr val="bg1">
                    <a:lumMod val="65000"/>
                  </a:schemeClr>
                </a:solidFill>
              </a:rPr>
              <a:t>Meditations</a:t>
            </a:r>
            <a:endParaRPr lang="en-US" sz="1600" dirty="0">
              <a:solidFill>
                <a:schemeClr val="bg1">
                  <a:lumMod val="65000"/>
                </a:schemeClr>
              </a:solidFill>
            </a:endParaRPr>
          </a:p>
        </p:txBody>
      </p:sp>
    </p:spTree>
    <p:extLst>
      <p:ext uri="{BB962C8B-B14F-4D97-AF65-F5344CB8AC3E}">
        <p14:creationId xmlns:p14="http://schemas.microsoft.com/office/powerpoint/2010/main" val="1323799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3276917" cy="1066800"/>
          </a:xfrm>
        </p:spPr>
        <p:txBody>
          <a:bodyPr>
            <a:normAutofit fontScale="90000"/>
          </a:bodyPr>
          <a:lstStyle/>
          <a:p>
            <a:r>
              <a:rPr lang="en-US" dirty="0"/>
              <a:t>St. Anselm of Canterbury</a:t>
            </a:r>
          </a:p>
        </p:txBody>
      </p:sp>
      <p:sp>
        <p:nvSpPr>
          <p:cNvPr id="3" name="Content Placeholder 2"/>
          <p:cNvSpPr>
            <a:spLocks noGrp="1"/>
          </p:cNvSpPr>
          <p:nvPr>
            <p:ph sz="quarter" idx="1"/>
          </p:nvPr>
        </p:nvSpPr>
        <p:spPr>
          <a:xfrm>
            <a:off x="152400" y="3771900"/>
            <a:ext cx="8839200" cy="2628900"/>
          </a:xfrm>
        </p:spPr>
        <p:txBody>
          <a:bodyPr>
            <a:normAutofit lnSpcReduction="10000"/>
          </a:bodyPr>
          <a:lstStyle/>
          <a:p>
            <a:r>
              <a:rPr lang="en-US" dirty="0"/>
              <a:t>Ontological proof: a philosophical argument for the existence of god. </a:t>
            </a:r>
          </a:p>
          <a:p>
            <a:pPr lvl="1"/>
            <a:r>
              <a:rPr lang="en-US" dirty="0"/>
              <a:t>Argument a fascinating attempt to prove the existence of a God.</a:t>
            </a:r>
          </a:p>
          <a:p>
            <a:pPr lvl="1"/>
            <a:r>
              <a:rPr lang="en-US" dirty="0"/>
              <a:t>Attempts to demonstrate that it is self-contradictory to deny the existence of God.</a:t>
            </a:r>
          </a:p>
          <a:p>
            <a:endParaRPr lang="en-US" dirty="0"/>
          </a:p>
        </p:txBody>
      </p:sp>
      <p:pic>
        <p:nvPicPr>
          <p:cNvPr id="2050" name="Picture 2" descr="https://i1.wp.com/upload.wikimedia.org/wikipedia/commons/f/f9/12th-century_painters_-_Meditations_of_St_Anselm_-_WGA15732.jpg">
            <a:extLst>
              <a:ext uri="{FF2B5EF4-FFF2-40B4-BE49-F238E27FC236}">
                <a16:creationId xmlns:a16="http://schemas.microsoft.com/office/drawing/2014/main" id="{5E188A3A-283A-4306-A598-45DD62159E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06266" y="228600"/>
            <a:ext cx="4694873" cy="35433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CC87BB9C-042E-47CE-841F-900C3C51C4BC}"/>
              </a:ext>
            </a:extLst>
          </p:cNvPr>
          <p:cNvSpPr txBox="1"/>
          <p:nvPr/>
        </p:nvSpPr>
        <p:spPr>
          <a:xfrm>
            <a:off x="300608" y="1828800"/>
            <a:ext cx="3588957" cy="2092881"/>
          </a:xfrm>
          <a:prstGeom prst="rect">
            <a:avLst/>
          </a:prstGeom>
          <a:noFill/>
        </p:spPr>
        <p:txBody>
          <a:bodyPr wrap="square" rtlCol="0">
            <a:spAutoFit/>
          </a:bodyPr>
          <a:lstStyle/>
          <a:p>
            <a:r>
              <a:rPr lang="en-US" sz="2800" dirty="0"/>
              <a:t>St. Anselm: 1033/4–1109 CE </a:t>
            </a:r>
            <a:r>
              <a:rPr lang="en-US" sz="2800" dirty="0">
                <a:sym typeface="Wingdings" panose="05000000000000000000" pitchFamily="2" charset="2"/>
              </a:rPr>
              <a:t></a:t>
            </a:r>
            <a:r>
              <a:rPr lang="en-US" sz="2800" dirty="0"/>
              <a:t> monk and the Archbishop of Canterbury </a:t>
            </a:r>
          </a:p>
          <a:p>
            <a:endParaRPr lang="en-US" dirty="0"/>
          </a:p>
        </p:txBody>
      </p:sp>
    </p:spTree>
    <p:extLst>
      <p:ext uri="{BB962C8B-B14F-4D97-AF65-F5344CB8AC3E}">
        <p14:creationId xmlns:p14="http://schemas.microsoft.com/office/powerpoint/2010/main" val="747445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 Anselm’s intellectual climate</a:t>
            </a:r>
          </a:p>
        </p:txBody>
      </p:sp>
      <p:sp>
        <p:nvSpPr>
          <p:cNvPr id="3" name="Content Placeholder 2"/>
          <p:cNvSpPr>
            <a:spLocks noGrp="1"/>
          </p:cNvSpPr>
          <p:nvPr>
            <p:ph sz="quarter" idx="1"/>
          </p:nvPr>
        </p:nvSpPr>
        <p:spPr>
          <a:xfrm>
            <a:off x="152400" y="1600200"/>
            <a:ext cx="8763000" cy="4953000"/>
          </a:xfrm>
        </p:spPr>
        <p:txBody>
          <a:bodyPr>
            <a:normAutofit fontScale="70000" lnSpcReduction="20000"/>
          </a:bodyPr>
          <a:lstStyle/>
          <a:p>
            <a:r>
              <a:rPr lang="en-US" dirty="0"/>
              <a:t>The role of theology: mere Bible commentary or the need for rational argument/analysis</a:t>
            </a:r>
          </a:p>
          <a:p>
            <a:pPr lvl="1"/>
            <a:r>
              <a:rPr lang="en-US" dirty="0"/>
              <a:t>Bible commentary: God mysterious, inaccessible through senses/intellect </a:t>
            </a:r>
            <a:r>
              <a:rPr lang="en-US" dirty="0">
                <a:sym typeface="Wingdings" panose="05000000000000000000" pitchFamily="2" charset="2"/>
              </a:rPr>
              <a:t> Bible provides the symbolic language needed to talk about him  cannot go past the symbolic language or infer truths by reason</a:t>
            </a:r>
          </a:p>
          <a:p>
            <a:pPr lvl="1"/>
            <a:r>
              <a:rPr lang="en-US" dirty="0">
                <a:sym typeface="Wingdings" panose="05000000000000000000" pitchFamily="2" charset="2"/>
              </a:rPr>
              <a:t>Rational theological argument: it is not only through symbolic language but reason which allows us access to faith</a:t>
            </a:r>
          </a:p>
          <a:p>
            <a:r>
              <a:rPr lang="en-US" dirty="0"/>
              <a:t>Anselm’s thought in the second group. The beginning of his </a:t>
            </a:r>
            <a:r>
              <a:rPr lang="en-US" i="1" dirty="0" err="1"/>
              <a:t>Proslogian</a:t>
            </a:r>
            <a:r>
              <a:rPr lang="en-US" dirty="0"/>
              <a:t> (c 1077): </a:t>
            </a:r>
          </a:p>
          <a:p>
            <a:pPr marL="0" indent="0">
              <a:buNone/>
            </a:pPr>
            <a:endParaRPr lang="en-US" dirty="0"/>
          </a:p>
          <a:p>
            <a:pPr marL="0" indent="0">
              <a:buNone/>
            </a:pPr>
            <a:r>
              <a:rPr lang="en-US" dirty="0"/>
              <a:t>“sin has so darkened our minds that we cannot hope to reach the truth unless God graciously leads us to it. He does so by offering us the truth through revelation and by inspiring us to accept that revelation in faith. Once we accept the truth on that basis, however, we can hope to reason out proofs for what we have already accepted through faith. </a:t>
            </a:r>
            <a:r>
              <a:rPr lang="en-US" b="1" dirty="0"/>
              <a:t>God is rational, and what he does is rational, and we ourselves are blessed with reason</a:t>
            </a:r>
            <a:r>
              <a:rPr lang="en-US" dirty="0"/>
              <a:t>. </a:t>
            </a:r>
            <a:r>
              <a:rPr lang="en-US" b="1" dirty="0"/>
              <a:t>Thus we should be able to discover the rationality of God's actions, at least to some extent. </a:t>
            </a:r>
            <a:r>
              <a:rPr lang="en-US" dirty="0"/>
              <a:t>We are like students who, unable to solve a mathematical problem, are given the answer to it and then discover they can reason out why that answer is correct.” </a:t>
            </a:r>
          </a:p>
        </p:txBody>
      </p:sp>
    </p:spTree>
    <p:extLst>
      <p:ext uri="{BB962C8B-B14F-4D97-AF65-F5344CB8AC3E}">
        <p14:creationId xmlns:p14="http://schemas.microsoft.com/office/powerpoint/2010/main" val="1663526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err="1"/>
              <a:t>Proslogion</a:t>
            </a:r>
            <a:br>
              <a:rPr lang="en-US" i="1" dirty="0"/>
            </a:br>
            <a:r>
              <a:rPr lang="en-US" i="1" dirty="0"/>
              <a:t>“</a:t>
            </a:r>
            <a:r>
              <a:rPr lang="en-US" sz="4000" i="1" dirty="0"/>
              <a:t>fides </a:t>
            </a:r>
            <a:r>
              <a:rPr lang="en-US" sz="4000" i="1" dirty="0" err="1"/>
              <a:t>quaerens</a:t>
            </a:r>
            <a:r>
              <a:rPr lang="en-US" sz="4000" i="1" dirty="0"/>
              <a:t> </a:t>
            </a:r>
            <a:r>
              <a:rPr lang="en-US" sz="4000" i="1" dirty="0" err="1"/>
              <a:t>intellectum</a:t>
            </a:r>
            <a:r>
              <a:rPr lang="en-US" sz="4000" i="1" dirty="0"/>
              <a:t>”</a:t>
            </a:r>
            <a:endParaRPr lang="en-US" dirty="0"/>
          </a:p>
        </p:txBody>
      </p:sp>
      <p:sp>
        <p:nvSpPr>
          <p:cNvPr id="3" name="Content Placeholder 2"/>
          <p:cNvSpPr>
            <a:spLocks noGrp="1"/>
          </p:cNvSpPr>
          <p:nvPr>
            <p:ph sz="quarter" idx="1"/>
          </p:nvPr>
        </p:nvSpPr>
        <p:spPr/>
        <p:txBody>
          <a:bodyPr>
            <a:normAutofit lnSpcReduction="10000"/>
          </a:bodyPr>
          <a:lstStyle/>
          <a:p>
            <a:pPr marL="0" indent="0">
              <a:buNone/>
            </a:pPr>
            <a:r>
              <a:rPr lang="en-US" dirty="0"/>
              <a:t>Note: “something god-like” = “that-than-which-nothing-greater-can-be-conceived”</a:t>
            </a:r>
          </a:p>
          <a:p>
            <a:pPr marL="0" indent="0">
              <a:buNone/>
            </a:pPr>
            <a:r>
              <a:rPr lang="en-US" dirty="0"/>
              <a:t>Anselm in the </a:t>
            </a:r>
            <a:r>
              <a:rPr lang="en-US" i="1" dirty="0" err="1"/>
              <a:t>Proslogion</a:t>
            </a:r>
            <a:r>
              <a:rPr lang="en-US" dirty="0"/>
              <a:t>: </a:t>
            </a:r>
            <a:r>
              <a:rPr lang="en-US" b="1" i="1" dirty="0"/>
              <a:t>“Even the fool is forced to agree that [something god-like] exists in his mind, since he understands this when he hears it, and whatever is understood is in the mind. And surely that [something god-like] cannot exist in the mind alone.”</a:t>
            </a:r>
          </a:p>
          <a:p>
            <a:r>
              <a:rPr lang="en-US" dirty="0"/>
              <a:t>Claims that God is the greatest being that can be imaged, and that the idea of him exists already in our minds.</a:t>
            </a:r>
          </a:p>
          <a:p>
            <a:endParaRPr lang="en-US" b="1" dirty="0"/>
          </a:p>
        </p:txBody>
      </p:sp>
    </p:spTree>
    <p:extLst>
      <p:ext uri="{BB962C8B-B14F-4D97-AF65-F5344CB8AC3E}">
        <p14:creationId xmlns:p14="http://schemas.microsoft.com/office/powerpoint/2010/main" val="221385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 the Mind Alone?</a:t>
            </a:r>
            <a:br>
              <a:rPr lang="en-US" dirty="0"/>
            </a:br>
            <a:r>
              <a:rPr lang="en-US" i="1" dirty="0"/>
              <a:t>The first argument</a:t>
            </a:r>
          </a:p>
        </p:txBody>
      </p:sp>
      <p:sp>
        <p:nvSpPr>
          <p:cNvPr id="3" name="Content Placeholder 2"/>
          <p:cNvSpPr>
            <a:spLocks noGrp="1"/>
          </p:cNvSpPr>
          <p:nvPr>
            <p:ph sz="quarter" idx="1"/>
          </p:nvPr>
        </p:nvSpPr>
        <p:spPr>
          <a:xfrm>
            <a:off x="4038600" y="1676400"/>
            <a:ext cx="4953000" cy="4572000"/>
          </a:xfrm>
        </p:spPr>
        <p:txBody>
          <a:bodyPr>
            <a:normAutofit fontScale="77500" lnSpcReduction="20000"/>
          </a:bodyPr>
          <a:lstStyle/>
          <a:p>
            <a:pPr marL="0" indent="0">
              <a:buNone/>
            </a:pPr>
            <a:r>
              <a:rPr lang="en-US" sz="3100" dirty="0"/>
              <a:t>“Suppose it exists in the mind alone: then it can be conceived to exist in reality; which is greater…Therefore, if that [something god-like] exists in the understanding alone, the very being, [something god-like], is one that which a greater can be conceived. But obviously this is impossible. Hence, there is no doubt that there exists a being, [something god-like], and it exists both in the understanding and in reality.”</a:t>
            </a:r>
          </a:p>
          <a:p>
            <a:pPr marL="0" indent="0">
              <a:buNone/>
            </a:pPr>
            <a:endParaRPr lang="en-US" dirty="0"/>
          </a:p>
          <a:p>
            <a:pPr marL="0" indent="0">
              <a:buNone/>
            </a:pPr>
            <a:r>
              <a:rPr lang="en-US" sz="1600" dirty="0">
                <a:solidFill>
                  <a:schemeClr val="bg1">
                    <a:lumMod val="65000"/>
                  </a:schemeClr>
                </a:solidFill>
              </a:rPr>
              <a:t>A mid-17th century line-engraved portrait of St Anselm by George Glover </a:t>
            </a:r>
          </a:p>
        </p:txBody>
      </p:sp>
      <p:pic>
        <p:nvPicPr>
          <p:cNvPr id="3074" name="Picture 2" descr="https://upload.wikimedia.org/wikipedia/commons/1/18/Anselmus.jpg">
            <a:extLst>
              <a:ext uri="{FF2B5EF4-FFF2-40B4-BE49-F238E27FC236}">
                <a16:creationId xmlns:a16="http://schemas.microsoft.com/office/drawing/2014/main" id="{5D85563A-89D0-4FEB-80D7-63BC4C90DE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600200"/>
            <a:ext cx="3870960" cy="487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8172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C2B4D-1111-476E-8DBA-27021050DE0C}"/>
              </a:ext>
            </a:extLst>
          </p:cNvPr>
          <p:cNvSpPr>
            <a:spLocks noGrp="1"/>
          </p:cNvSpPr>
          <p:nvPr>
            <p:ph type="title"/>
          </p:nvPr>
        </p:nvSpPr>
        <p:spPr/>
        <p:txBody>
          <a:bodyPr/>
          <a:lstStyle/>
          <a:p>
            <a:r>
              <a:rPr lang="en-US" dirty="0"/>
              <a:t>The first argument</a:t>
            </a:r>
          </a:p>
        </p:txBody>
      </p:sp>
      <p:sp>
        <p:nvSpPr>
          <p:cNvPr id="3" name="Content Placeholder 2">
            <a:extLst>
              <a:ext uri="{FF2B5EF4-FFF2-40B4-BE49-F238E27FC236}">
                <a16:creationId xmlns:a16="http://schemas.microsoft.com/office/drawing/2014/main" id="{EEF1E591-0304-4142-ACE9-C7AE277E2B5E}"/>
              </a:ext>
            </a:extLst>
          </p:cNvPr>
          <p:cNvSpPr>
            <a:spLocks noGrp="1"/>
          </p:cNvSpPr>
          <p:nvPr>
            <p:ph sz="quarter" idx="1"/>
          </p:nvPr>
        </p:nvSpPr>
        <p:spPr/>
        <p:txBody>
          <a:bodyPr>
            <a:normAutofit fontScale="77500" lnSpcReduction="20000"/>
          </a:bodyPr>
          <a:lstStyle/>
          <a:p>
            <a:pPr marL="514350" indent="-514350">
              <a:buFont typeface="+mj-lt"/>
              <a:buAutoNum type="arabicPeriod"/>
            </a:pPr>
            <a:r>
              <a:rPr lang="en-US" dirty="0"/>
              <a:t>One can imagine a being than which none greater can be conceived.</a:t>
            </a:r>
          </a:p>
          <a:p>
            <a:pPr marL="514350" indent="-514350">
              <a:buFont typeface="+mj-lt"/>
              <a:buAutoNum type="arabicPeriod"/>
            </a:pPr>
            <a:r>
              <a:rPr lang="en-US" dirty="0"/>
              <a:t>We know that existence in reality is greater than existence in the mind alone.</a:t>
            </a:r>
          </a:p>
          <a:p>
            <a:pPr marL="514350" indent="-514350">
              <a:buFont typeface="+mj-lt"/>
              <a:buAutoNum type="arabicPeriod"/>
            </a:pPr>
            <a:r>
              <a:rPr lang="en-US" dirty="0"/>
              <a:t>If the being we imagine exists only in our mind, then it is not a "being than which none greater can be conceived".</a:t>
            </a:r>
          </a:p>
          <a:p>
            <a:pPr marL="514350" indent="-514350">
              <a:buFont typeface="+mj-lt"/>
              <a:buAutoNum type="arabicPeriod"/>
            </a:pPr>
            <a:r>
              <a:rPr lang="en-US" dirty="0"/>
              <a:t>A being than which none greater can be conceived must also exist in reality.</a:t>
            </a:r>
          </a:p>
          <a:p>
            <a:pPr marL="514350" indent="-514350">
              <a:buFont typeface="+mj-lt"/>
              <a:buAutoNum type="arabicPeriod"/>
            </a:pPr>
            <a:r>
              <a:rPr lang="en-US" dirty="0"/>
              <a:t>Failure to exist in reality would be failure to be a being than which none greater can be conceived.</a:t>
            </a:r>
          </a:p>
          <a:p>
            <a:pPr marL="514350" indent="-514350">
              <a:buFont typeface="+mj-lt"/>
              <a:buAutoNum type="arabicPeriod"/>
            </a:pPr>
            <a:r>
              <a:rPr lang="en-US" dirty="0"/>
              <a:t>Thus a being than which none greater can be conceived must exist, and we call this being God.</a:t>
            </a:r>
            <a:br>
              <a:rPr lang="en-US" dirty="0"/>
            </a:br>
            <a:endParaRPr lang="en-US" sz="2300" dirty="0">
              <a:solidFill>
                <a:schemeClr val="bg1">
                  <a:lumMod val="65000"/>
                </a:schemeClr>
              </a:solidFill>
            </a:endParaRPr>
          </a:p>
          <a:p>
            <a:pPr marL="0" indent="0">
              <a:buNone/>
            </a:pPr>
            <a:r>
              <a:rPr lang="en-US" sz="2300" dirty="0">
                <a:solidFill>
                  <a:schemeClr val="bg1">
                    <a:lumMod val="65000"/>
                  </a:schemeClr>
                </a:solidFill>
              </a:rPr>
              <a:t>Dr. Scott H. Moore’s rendering</a:t>
            </a:r>
          </a:p>
          <a:p>
            <a:pPr marL="514350" indent="-514350">
              <a:buFont typeface="+mj-lt"/>
              <a:buAutoNum type="arabicPeriod"/>
            </a:pPr>
            <a:endParaRPr lang="en-US" dirty="0"/>
          </a:p>
        </p:txBody>
      </p:sp>
    </p:spTree>
    <p:extLst>
      <p:ext uri="{BB962C8B-B14F-4D97-AF65-F5344CB8AC3E}">
        <p14:creationId xmlns:p14="http://schemas.microsoft.com/office/powerpoint/2010/main" val="41570524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55257-0224-405C-9CD6-7D2610350E6E}"/>
              </a:ext>
            </a:extLst>
          </p:cNvPr>
          <p:cNvSpPr>
            <a:spLocks noGrp="1"/>
          </p:cNvSpPr>
          <p:nvPr>
            <p:ph type="title"/>
          </p:nvPr>
        </p:nvSpPr>
        <p:spPr/>
        <p:txBody>
          <a:bodyPr>
            <a:normAutofit fontScale="90000"/>
          </a:bodyPr>
          <a:lstStyle/>
          <a:p>
            <a:r>
              <a:rPr lang="en-US" dirty="0"/>
              <a:t>The Second Argument</a:t>
            </a:r>
            <a:br>
              <a:rPr lang="en-US" dirty="0"/>
            </a:br>
            <a:r>
              <a:rPr lang="en-US" i="1" dirty="0"/>
              <a:t>God is not self-contradictory</a:t>
            </a:r>
          </a:p>
        </p:txBody>
      </p:sp>
      <p:sp>
        <p:nvSpPr>
          <p:cNvPr id="3" name="Content Placeholder 2">
            <a:extLst>
              <a:ext uri="{FF2B5EF4-FFF2-40B4-BE49-F238E27FC236}">
                <a16:creationId xmlns:a16="http://schemas.microsoft.com/office/drawing/2014/main" id="{0742716F-DFDA-4568-8E36-58738179CCA2}"/>
              </a:ext>
            </a:extLst>
          </p:cNvPr>
          <p:cNvSpPr>
            <a:spLocks noGrp="1"/>
          </p:cNvSpPr>
          <p:nvPr>
            <p:ph sz="quarter" idx="1"/>
          </p:nvPr>
        </p:nvSpPr>
        <p:spPr>
          <a:xfrm>
            <a:off x="228600" y="1600200"/>
            <a:ext cx="8763000" cy="4572000"/>
          </a:xfrm>
        </p:spPr>
        <p:txBody>
          <a:bodyPr>
            <a:normAutofit fontScale="85000" lnSpcReduction="20000"/>
          </a:bodyPr>
          <a:lstStyle/>
          <a:p>
            <a:pPr marL="514350" indent="-514350">
              <a:buFont typeface="+mj-lt"/>
              <a:buAutoNum type="arabicPeriod"/>
            </a:pPr>
            <a:r>
              <a:rPr lang="en-US" dirty="0"/>
              <a:t>“God” means “that than which nothing greater can be conceived.”</a:t>
            </a:r>
          </a:p>
          <a:p>
            <a:pPr marL="514350" indent="-514350">
              <a:buFont typeface="+mj-lt"/>
              <a:buAutoNum type="arabicPeriod"/>
            </a:pPr>
            <a:r>
              <a:rPr lang="en-US" dirty="0"/>
              <a:t>The idea of God is not contradictory.</a:t>
            </a:r>
          </a:p>
          <a:p>
            <a:pPr marL="514350" indent="-514350">
              <a:buFont typeface="+mj-lt"/>
              <a:buAutoNum type="arabicPeriod"/>
            </a:pPr>
            <a:r>
              <a:rPr lang="en-US" dirty="0"/>
              <a:t>That which can be thought of as not existing (a contingent being) is not as great as that which cannot be thought of as not existing (a necessary being).</a:t>
            </a:r>
          </a:p>
          <a:p>
            <a:pPr marL="514350" indent="-514350">
              <a:buFont typeface="+mj-lt"/>
              <a:buAutoNum type="arabicPeriod"/>
            </a:pPr>
            <a:r>
              <a:rPr lang="en-US" dirty="0"/>
              <a:t>Therefore, to think of God as possibly not existing (as contingent) is not to think of the greatest conceivable being. It is a contradiction to think of the greatest conceivable being as nonexistent.</a:t>
            </a:r>
          </a:p>
          <a:p>
            <a:pPr marL="514350" indent="-514350">
              <a:buFont typeface="+mj-lt"/>
              <a:buAutoNum type="arabicPeriod"/>
            </a:pPr>
            <a:r>
              <a:rPr lang="en-US" dirty="0"/>
              <a:t>Therefore, God exists.</a:t>
            </a:r>
          </a:p>
          <a:p>
            <a:pPr marL="0" indent="0">
              <a:buNone/>
            </a:pPr>
            <a:endParaRPr lang="en-US" sz="1900" dirty="0">
              <a:solidFill>
                <a:schemeClr val="bg1">
                  <a:lumMod val="65000"/>
                </a:schemeClr>
              </a:solidFill>
            </a:endParaRPr>
          </a:p>
          <a:p>
            <a:pPr marL="0" indent="0">
              <a:buNone/>
            </a:pPr>
            <a:r>
              <a:rPr lang="en-US" sz="1900" dirty="0">
                <a:solidFill>
                  <a:schemeClr val="bg1">
                    <a:lumMod val="65000"/>
                  </a:schemeClr>
                </a:solidFill>
              </a:rPr>
              <a:t>William </a:t>
            </a:r>
            <a:r>
              <a:rPr lang="en-US" sz="1900" dirty="0" err="1">
                <a:solidFill>
                  <a:schemeClr val="bg1">
                    <a:lumMod val="65000"/>
                  </a:schemeClr>
                </a:solidFill>
              </a:rPr>
              <a:t>Viney’s</a:t>
            </a:r>
            <a:r>
              <a:rPr lang="en-US" sz="1900" dirty="0">
                <a:solidFill>
                  <a:schemeClr val="bg1">
                    <a:lumMod val="65000"/>
                  </a:schemeClr>
                </a:solidFill>
              </a:rPr>
              <a:t> rendering</a:t>
            </a:r>
          </a:p>
          <a:p>
            <a:pPr marL="514350" indent="-514350">
              <a:buFont typeface="+mj-lt"/>
              <a:buAutoNum type="arabicPeriod"/>
            </a:pPr>
            <a:endParaRPr lang="en-US" dirty="0"/>
          </a:p>
        </p:txBody>
      </p:sp>
    </p:spTree>
    <p:extLst>
      <p:ext uri="{BB962C8B-B14F-4D97-AF65-F5344CB8AC3E}">
        <p14:creationId xmlns:p14="http://schemas.microsoft.com/office/powerpoint/2010/main" val="2169898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Avicenna (Ibn-</a:t>
            </a:r>
            <a:r>
              <a:rPr lang="en-US" dirty="0" err="1"/>
              <a:t>Sina</a:t>
            </a:r>
            <a:r>
              <a:rPr lang="en-US" dirty="0"/>
              <a:t>)</a:t>
            </a:r>
            <a:br>
              <a:rPr lang="en-US" dirty="0"/>
            </a:br>
            <a:r>
              <a:rPr lang="en-US" i="1" dirty="0"/>
              <a:t>The argument of dependency</a:t>
            </a:r>
            <a:endParaRPr lang="en-US" dirty="0"/>
          </a:p>
        </p:txBody>
      </p:sp>
      <p:sp>
        <p:nvSpPr>
          <p:cNvPr id="3" name="Content Placeholder 2"/>
          <p:cNvSpPr>
            <a:spLocks noGrp="1"/>
          </p:cNvSpPr>
          <p:nvPr>
            <p:ph sz="quarter" idx="1"/>
          </p:nvPr>
        </p:nvSpPr>
        <p:spPr>
          <a:xfrm>
            <a:off x="3429000" y="1600200"/>
            <a:ext cx="5337048" cy="4724400"/>
          </a:xfrm>
        </p:spPr>
        <p:txBody>
          <a:bodyPr>
            <a:normAutofit fontScale="92500" lnSpcReduction="10000"/>
          </a:bodyPr>
          <a:lstStyle/>
          <a:p>
            <a:r>
              <a:rPr lang="en-US" dirty="0"/>
              <a:t>Some find Anselm’s argument clever but unconvincing.</a:t>
            </a:r>
          </a:p>
          <a:p>
            <a:r>
              <a:rPr lang="en-US" dirty="0"/>
              <a:t>Contrast it to his near contemporary Avicenna (Ibn-</a:t>
            </a:r>
            <a:r>
              <a:rPr lang="en-US" dirty="0" err="1"/>
              <a:t>Sina</a:t>
            </a:r>
            <a:r>
              <a:rPr lang="en-US" dirty="0"/>
              <a:t>) </a:t>
            </a:r>
            <a:r>
              <a:rPr lang="en-US" dirty="0">
                <a:sym typeface="Wingdings" panose="05000000000000000000" pitchFamily="2" charset="2"/>
              </a:rPr>
              <a:t> Early Islamic philosopher, c. 980 – 1037</a:t>
            </a:r>
          </a:p>
          <a:p>
            <a:r>
              <a:rPr lang="en-US" dirty="0"/>
              <a:t>Rather than abstract ideas about thought and ideas, Avicenna argues from a place of observation </a:t>
            </a:r>
            <a:r>
              <a:rPr lang="en-US" dirty="0">
                <a:sym typeface="Wingdings" panose="05000000000000000000" pitchFamily="2" charset="2"/>
              </a:rPr>
              <a:t> we can see that the things around us are dependent on one another.</a:t>
            </a:r>
            <a:endParaRPr lang="en-US" dirty="0"/>
          </a:p>
        </p:txBody>
      </p:sp>
      <p:pic>
        <p:nvPicPr>
          <p:cNvPr id="4098" name="Picture 2" descr="Avicenna Portrait on Silver Vase - Museum at BuAli Sina (Avicenna) Mausoleum - Hamadan - Western Iran (7423560860).jpg">
            <a:extLst>
              <a:ext uri="{FF2B5EF4-FFF2-40B4-BE49-F238E27FC236}">
                <a16:creationId xmlns:a16="http://schemas.microsoft.com/office/drawing/2014/main" id="{896B9FEB-7315-4F69-A185-8019A1EF44E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9587" y="1828800"/>
            <a:ext cx="3199413" cy="4267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820290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Couture">
      <a:dk1>
        <a:sysClr val="windowText" lastClr="000000"/>
      </a:dk1>
      <a:lt1>
        <a:sysClr val="window" lastClr="FFFFFF"/>
      </a:lt1>
      <a:dk2>
        <a:srgbClr val="37302A"/>
      </a:dk2>
      <a:lt2>
        <a:srgbClr val="D0CCB9"/>
      </a:lt2>
      <a:accent1>
        <a:srgbClr val="9E8E5C"/>
      </a:accent1>
      <a:accent2>
        <a:srgbClr val="A09781"/>
      </a:accent2>
      <a:accent3>
        <a:srgbClr val="85776D"/>
      </a:accent3>
      <a:accent4>
        <a:srgbClr val="AEAFA9"/>
      </a:accent4>
      <a:accent5>
        <a:srgbClr val="8D878B"/>
      </a:accent5>
      <a:accent6>
        <a:srgbClr val="6B6149"/>
      </a:accent6>
      <a:hlink>
        <a:srgbClr val="B6A272"/>
      </a:hlink>
      <a:folHlink>
        <a:srgbClr val="8A784F"/>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111</TotalTime>
  <Words>1129</Words>
  <Application>Microsoft Office PowerPoint</Application>
  <PresentationFormat>On-screen Show (4:3)</PresentationFormat>
  <Paragraphs>76</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Tw Cen MT</vt:lpstr>
      <vt:lpstr>Wingdings</vt:lpstr>
      <vt:lpstr>Wingdings 2</vt:lpstr>
      <vt:lpstr>Median</vt:lpstr>
      <vt:lpstr>Medieval Proof of God’s Existence: St. Anselm and Avicenna</vt:lpstr>
      <vt:lpstr>Faith and the existence of God St Anselm of Canterbury and Avicenna (Ibn-Sina)</vt:lpstr>
      <vt:lpstr>St. Anselm of Canterbury</vt:lpstr>
      <vt:lpstr>St. Anselm’s intellectual climate</vt:lpstr>
      <vt:lpstr>Proslogion “fides quaerens intellectum”</vt:lpstr>
      <vt:lpstr>In the Mind Alone? The first argument</vt:lpstr>
      <vt:lpstr>The first argument</vt:lpstr>
      <vt:lpstr>The Second Argument God is not self-contradictory</vt:lpstr>
      <vt:lpstr>Avicenna (Ibn-Sina) The argument of dependency</vt:lpstr>
      <vt:lpstr>Avicenna</vt:lpstr>
      <vt:lpstr>“Proof of the Truthful” In “The Book of the Directives and Remarks”</vt:lpstr>
      <vt:lpstr>Contrasting Avicenna and Anselm</vt:lpstr>
    </vt:vector>
  </TitlesOfParts>
  <Company>CSU Monterey Bay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Medieval Proof of God’s Existence: St. Anselm and Avicenna</dc:title>
  <dc:creator>CSUMB</dc:creator>
  <cp:lastModifiedBy>Elfaki</cp:lastModifiedBy>
  <cp:revision>18</cp:revision>
  <dcterms:created xsi:type="dcterms:W3CDTF">2019-02-27T18:57:59Z</dcterms:created>
  <dcterms:modified xsi:type="dcterms:W3CDTF">2019-02-28T14:35:12Z</dcterms:modified>
</cp:coreProperties>
</file>